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58" r:id="rId3"/>
    <p:sldId id="260" r:id="rId4"/>
    <p:sldId id="262" r:id="rId5"/>
    <p:sldId id="281" r:id="rId6"/>
    <p:sldId id="265" r:id="rId7"/>
    <p:sldId id="285" r:id="rId8"/>
    <p:sldId id="286" r:id="rId9"/>
    <p:sldId id="289" r:id="rId10"/>
    <p:sldId id="287" r:id="rId11"/>
    <p:sldId id="288" r:id="rId12"/>
    <p:sldId id="290" r:id="rId13"/>
    <p:sldId id="292" r:id="rId14"/>
    <p:sldId id="293" r:id="rId15"/>
    <p:sldId id="294"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4" autoAdjust="0"/>
    <p:restoredTop sz="95441" autoAdjust="0"/>
  </p:normalViewPr>
  <p:slideViewPr>
    <p:cSldViewPr snapToGrid="0">
      <p:cViewPr varScale="1">
        <p:scale>
          <a:sx n="72" d="100"/>
          <a:sy n="72" d="100"/>
        </p:scale>
        <p:origin x="9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93B5E-91B9-E14E-B5BA-408B4D5CBA4C}"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5CDD1-6F32-CE40-951A-9A2BCEC5327D}" type="slidenum">
              <a:rPr lang="en-US" smtClean="0"/>
              <a:t>‹#›</a:t>
            </a:fld>
            <a:endParaRPr lang="en-US"/>
          </a:p>
        </p:txBody>
      </p:sp>
    </p:spTree>
    <p:extLst>
      <p:ext uri="{BB962C8B-B14F-4D97-AF65-F5344CB8AC3E}">
        <p14:creationId xmlns:p14="http://schemas.microsoft.com/office/powerpoint/2010/main" val="90055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a:t>
            </a:fld>
            <a:endParaRPr lang="en-US"/>
          </a:p>
        </p:txBody>
      </p:sp>
    </p:spTree>
    <p:extLst>
      <p:ext uri="{BB962C8B-B14F-4D97-AF65-F5344CB8AC3E}">
        <p14:creationId xmlns:p14="http://schemas.microsoft.com/office/powerpoint/2010/main" val="8754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12</a:t>
            </a:fld>
            <a:endParaRPr lang="en-US"/>
          </a:p>
        </p:txBody>
      </p:sp>
    </p:spTree>
    <p:extLst>
      <p:ext uri="{BB962C8B-B14F-4D97-AF65-F5344CB8AC3E}">
        <p14:creationId xmlns:p14="http://schemas.microsoft.com/office/powerpoint/2010/main" val="403492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13</a:t>
            </a:fld>
            <a:endParaRPr lang="en-US"/>
          </a:p>
        </p:txBody>
      </p:sp>
    </p:spTree>
    <p:extLst>
      <p:ext uri="{BB962C8B-B14F-4D97-AF65-F5344CB8AC3E}">
        <p14:creationId xmlns:p14="http://schemas.microsoft.com/office/powerpoint/2010/main" val="409259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14</a:t>
            </a:fld>
            <a:endParaRPr lang="en-US"/>
          </a:p>
        </p:txBody>
      </p:sp>
    </p:spTree>
    <p:extLst>
      <p:ext uri="{BB962C8B-B14F-4D97-AF65-F5344CB8AC3E}">
        <p14:creationId xmlns:p14="http://schemas.microsoft.com/office/powerpoint/2010/main" val="112569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During operation groove in the mating ring generates a fluid dynamic force causing the primary ring to separate from the mating ring, creating a running gap between the two rings. </a:t>
            </a:r>
            <a:endParaRPr lang="en-US" dirty="0"/>
          </a:p>
        </p:txBody>
      </p:sp>
      <p:sp>
        <p:nvSpPr>
          <p:cNvPr id="4" name="Slide Number Placeholder 3"/>
          <p:cNvSpPr>
            <a:spLocks noGrp="1"/>
          </p:cNvSpPr>
          <p:nvPr>
            <p:ph type="sldNum" sz="quarter" idx="10"/>
          </p:nvPr>
        </p:nvSpPr>
        <p:spPr/>
        <p:txBody>
          <a:bodyPr/>
          <a:lstStyle/>
          <a:p>
            <a:fld id="{22D5CDD1-6F32-CE40-951A-9A2BCEC5327D}" type="slidenum">
              <a:rPr lang="en-US" smtClean="0"/>
              <a:t>3</a:t>
            </a:fld>
            <a:endParaRPr lang="en-US"/>
          </a:p>
        </p:txBody>
      </p:sp>
    </p:spTree>
    <p:extLst>
      <p:ext uri="{BB962C8B-B14F-4D97-AF65-F5344CB8AC3E}">
        <p14:creationId xmlns:p14="http://schemas.microsoft.com/office/powerpoint/2010/main" val="11332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4</a:t>
            </a:fld>
            <a:endParaRPr lang="en-US"/>
          </a:p>
        </p:txBody>
      </p:sp>
    </p:spTree>
    <p:extLst>
      <p:ext uri="{BB962C8B-B14F-4D97-AF65-F5344CB8AC3E}">
        <p14:creationId xmlns:p14="http://schemas.microsoft.com/office/powerpoint/2010/main" val="337203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6</a:t>
            </a:fld>
            <a:endParaRPr lang="en-US"/>
          </a:p>
        </p:txBody>
      </p:sp>
    </p:spTree>
    <p:extLst>
      <p:ext uri="{BB962C8B-B14F-4D97-AF65-F5344CB8AC3E}">
        <p14:creationId xmlns:p14="http://schemas.microsoft.com/office/powerpoint/2010/main" val="110362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7</a:t>
            </a:fld>
            <a:endParaRPr lang="en-US"/>
          </a:p>
        </p:txBody>
      </p:sp>
    </p:spTree>
    <p:extLst>
      <p:ext uri="{BB962C8B-B14F-4D97-AF65-F5344CB8AC3E}">
        <p14:creationId xmlns:p14="http://schemas.microsoft.com/office/powerpoint/2010/main" val="270731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8</a:t>
            </a:fld>
            <a:endParaRPr lang="en-US"/>
          </a:p>
        </p:txBody>
      </p:sp>
    </p:spTree>
    <p:extLst>
      <p:ext uri="{BB962C8B-B14F-4D97-AF65-F5344CB8AC3E}">
        <p14:creationId xmlns:p14="http://schemas.microsoft.com/office/powerpoint/2010/main" val="117745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9</a:t>
            </a:fld>
            <a:endParaRPr lang="en-US"/>
          </a:p>
        </p:txBody>
      </p:sp>
    </p:spTree>
    <p:extLst>
      <p:ext uri="{BB962C8B-B14F-4D97-AF65-F5344CB8AC3E}">
        <p14:creationId xmlns:p14="http://schemas.microsoft.com/office/powerpoint/2010/main" val="222351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10</a:t>
            </a:fld>
            <a:endParaRPr lang="en-US"/>
          </a:p>
        </p:txBody>
      </p:sp>
    </p:spTree>
    <p:extLst>
      <p:ext uri="{BB962C8B-B14F-4D97-AF65-F5344CB8AC3E}">
        <p14:creationId xmlns:p14="http://schemas.microsoft.com/office/powerpoint/2010/main" val="113651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D5CDD1-6F32-CE40-951A-9A2BCEC5327D}" type="slidenum">
              <a:rPr lang="en-US" smtClean="0"/>
              <a:t>11</a:t>
            </a:fld>
            <a:endParaRPr lang="en-US"/>
          </a:p>
        </p:txBody>
      </p:sp>
    </p:spTree>
    <p:extLst>
      <p:ext uri="{BB962C8B-B14F-4D97-AF65-F5344CB8AC3E}">
        <p14:creationId xmlns:p14="http://schemas.microsoft.com/office/powerpoint/2010/main" val="378984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6DF530-FF1C-42A1-A631-BA309C6DED71}"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7638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DF530-FF1C-42A1-A631-BA309C6DED71}"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7044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DF530-FF1C-42A1-A631-BA309C6DED71}"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278937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6" name="Shape 36"/>
          <p:cNvSpPr/>
          <p:nvPr/>
        </p:nvSpPr>
        <p:spPr>
          <a:xfrm>
            <a:off x="334434" y="188912"/>
            <a:ext cx="11523133" cy="6480176"/>
          </a:xfrm>
          <a:prstGeom prst="rect">
            <a:avLst/>
          </a:prstGeom>
          <a:solidFill>
            <a:srgbClr val="01498E"/>
          </a:solidFill>
          <a:ln w="12700">
            <a:miter lim="400000"/>
          </a:ln>
        </p:spPr>
        <p:txBody>
          <a:bodyPr lIns="45719" rIns="45719" anchor="ctr"/>
          <a:lstStyle/>
          <a:p>
            <a:pPr algn="ctr" defTabSz="914400">
              <a:defRPr sz="1800">
                <a:solidFill>
                  <a:srgbClr val="01498E"/>
                </a:solidFill>
              </a:defRPr>
            </a:pPr>
            <a:endParaRPr sz="1800"/>
          </a:p>
        </p:txBody>
      </p:sp>
      <p:pic>
        <p:nvPicPr>
          <p:cNvPr id="37" name="image.pdf"/>
          <p:cNvPicPr>
            <a:picLocks noChangeAspect="1"/>
          </p:cNvPicPr>
          <p:nvPr/>
        </p:nvPicPr>
        <p:blipFill>
          <a:blip r:embed="rId2"/>
          <a:stretch>
            <a:fillRect/>
          </a:stretch>
        </p:blipFill>
        <p:spPr>
          <a:xfrm>
            <a:off x="6675967" y="6229350"/>
            <a:ext cx="4940300" cy="254000"/>
          </a:xfrm>
          <a:prstGeom prst="rect">
            <a:avLst/>
          </a:prstGeom>
          <a:ln w="12700">
            <a:miter lim="400000"/>
          </a:ln>
        </p:spPr>
      </p:pic>
      <p:pic>
        <p:nvPicPr>
          <p:cNvPr id="38" name="image.pdf"/>
          <p:cNvPicPr>
            <a:picLocks noChangeAspect="1"/>
          </p:cNvPicPr>
          <p:nvPr/>
        </p:nvPicPr>
        <p:blipFill>
          <a:blip r:embed="rId3"/>
          <a:stretch>
            <a:fillRect/>
          </a:stretch>
        </p:blipFill>
        <p:spPr>
          <a:xfrm>
            <a:off x="575734" y="5408612"/>
            <a:ext cx="2552700" cy="1081088"/>
          </a:xfrm>
          <a:prstGeom prst="rect">
            <a:avLst/>
          </a:prstGeom>
          <a:ln w="12700">
            <a:miter lim="400000"/>
          </a:ln>
        </p:spPr>
      </p:pic>
      <p:sp>
        <p:nvSpPr>
          <p:cNvPr id="39" name="Shape 39"/>
          <p:cNvSpPr/>
          <p:nvPr/>
        </p:nvSpPr>
        <p:spPr>
          <a:xfrm>
            <a:off x="8735483" y="374650"/>
            <a:ext cx="2880784" cy="2160588"/>
          </a:xfrm>
          <a:prstGeom prst="rect">
            <a:avLst/>
          </a:prstGeom>
          <a:blipFill>
            <a:blip r:embed="rId4"/>
            <a:stretch>
              <a:fillRect/>
            </a:stretch>
          </a:blipFill>
          <a:ln w="12700">
            <a:miter lim="400000"/>
          </a:ln>
        </p:spPr>
        <p:txBody>
          <a:bodyPr lIns="45719" rIns="45719" anchor="ctr"/>
          <a:lstStyle/>
          <a:p>
            <a:pPr algn="ctr" defTabSz="914400">
              <a:defRPr sz="1800">
                <a:solidFill>
                  <a:srgbClr val="FFFFFF"/>
                </a:solidFill>
              </a:defRPr>
            </a:pPr>
            <a:endParaRPr sz="1800"/>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93266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33649352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36" name="Shape 36"/>
          <p:cNvSpPr/>
          <p:nvPr/>
        </p:nvSpPr>
        <p:spPr>
          <a:xfrm>
            <a:off x="334434" y="188912"/>
            <a:ext cx="11523133" cy="6480176"/>
          </a:xfrm>
          <a:prstGeom prst="rect">
            <a:avLst/>
          </a:prstGeom>
          <a:solidFill>
            <a:srgbClr val="01498E"/>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01498E"/>
                </a:solidFill>
              </a:defRPr>
            </a:pPr>
            <a:endParaRPr kumimoji="0" sz="1800" b="0" i="0" u="none" strike="noStrike" kern="0" cap="none" spc="0" normalizeH="0" baseline="0" noProof="0">
              <a:ln>
                <a:noFill/>
              </a:ln>
              <a:solidFill>
                <a:srgbClr val="01498E"/>
              </a:solidFill>
              <a:effectLst/>
              <a:uLnTx/>
              <a:uFillTx/>
              <a:latin typeface="Calibri"/>
              <a:cs typeface="Calibri"/>
              <a:sym typeface="Calibri"/>
            </a:endParaRPr>
          </a:p>
        </p:txBody>
      </p:sp>
      <p:pic>
        <p:nvPicPr>
          <p:cNvPr id="37" name="image.pdf"/>
          <p:cNvPicPr>
            <a:picLocks noChangeAspect="1"/>
          </p:cNvPicPr>
          <p:nvPr/>
        </p:nvPicPr>
        <p:blipFill>
          <a:blip r:embed="rId2"/>
          <a:stretch>
            <a:fillRect/>
          </a:stretch>
        </p:blipFill>
        <p:spPr>
          <a:xfrm>
            <a:off x="6675967" y="6229350"/>
            <a:ext cx="4940300" cy="254000"/>
          </a:xfrm>
          <a:prstGeom prst="rect">
            <a:avLst/>
          </a:prstGeom>
          <a:ln w="12700">
            <a:miter lim="400000"/>
          </a:ln>
        </p:spPr>
      </p:pic>
      <p:pic>
        <p:nvPicPr>
          <p:cNvPr id="38" name="image.pdf"/>
          <p:cNvPicPr>
            <a:picLocks noChangeAspect="1"/>
          </p:cNvPicPr>
          <p:nvPr/>
        </p:nvPicPr>
        <p:blipFill>
          <a:blip r:embed="rId3"/>
          <a:stretch>
            <a:fillRect/>
          </a:stretch>
        </p:blipFill>
        <p:spPr>
          <a:xfrm>
            <a:off x="575734" y="5408612"/>
            <a:ext cx="2552700" cy="1081088"/>
          </a:xfrm>
          <a:prstGeom prst="rect">
            <a:avLst/>
          </a:prstGeom>
          <a:ln w="12700">
            <a:miter lim="400000"/>
          </a:ln>
        </p:spPr>
      </p:pic>
      <p:sp>
        <p:nvSpPr>
          <p:cNvPr id="39" name="Shape 39"/>
          <p:cNvSpPr/>
          <p:nvPr/>
        </p:nvSpPr>
        <p:spPr>
          <a:xfrm>
            <a:off x="8735483" y="374650"/>
            <a:ext cx="2880784" cy="2160588"/>
          </a:xfrm>
          <a:prstGeom prst="rect">
            <a:avLst/>
          </a:prstGeom>
          <a:blipFill>
            <a:blip r:embed="rId4"/>
            <a:stretch>
              <a:fillRect/>
            </a:stretch>
          </a:blip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40" name="Shape 40"/>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30095873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pic>
        <p:nvPicPr>
          <p:cNvPr id="47" name="image.png"/>
          <p:cNvPicPr>
            <a:picLocks noChangeAspect="1"/>
          </p:cNvPicPr>
          <p:nvPr/>
        </p:nvPicPr>
        <p:blipFill>
          <a:blip r:embed="rId2"/>
          <a:stretch>
            <a:fillRect/>
          </a:stretch>
        </p:blipFill>
        <p:spPr>
          <a:xfrm>
            <a:off x="575734" y="5949950"/>
            <a:ext cx="1276351" cy="539750"/>
          </a:xfrm>
          <a:prstGeom prst="rect">
            <a:avLst/>
          </a:prstGeom>
          <a:ln w="12700">
            <a:miter lim="400000"/>
          </a:ln>
        </p:spPr>
      </p:pic>
      <p:sp>
        <p:nvSpPr>
          <p:cNvPr id="48" name="Shape 48"/>
          <p:cNvSpPr/>
          <p:nvPr/>
        </p:nvSpPr>
        <p:spPr>
          <a:xfrm>
            <a:off x="334434" y="190499"/>
            <a:ext cx="11523133" cy="6480177"/>
          </a:xfrm>
          <a:prstGeom prst="rect">
            <a:avLst/>
          </a:prstGeom>
          <a:solidFill>
            <a:srgbClr val="01498E"/>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01498E"/>
                </a:solidFill>
              </a:defRPr>
            </a:pPr>
            <a:endParaRPr kumimoji="0" sz="1800" b="0" i="0" u="none" strike="noStrike" kern="0" cap="none" spc="0" normalizeH="0" baseline="0" noProof="0">
              <a:ln>
                <a:noFill/>
              </a:ln>
              <a:solidFill>
                <a:srgbClr val="01498E"/>
              </a:solidFill>
              <a:effectLst/>
              <a:uLnTx/>
              <a:uFillTx/>
              <a:latin typeface="Calibri"/>
              <a:cs typeface="Calibri"/>
              <a:sym typeface="Calibri"/>
            </a:endParaRPr>
          </a:p>
        </p:txBody>
      </p:sp>
      <p:pic>
        <p:nvPicPr>
          <p:cNvPr id="49" name="image.pdf"/>
          <p:cNvPicPr>
            <a:picLocks noChangeAspect="1"/>
          </p:cNvPicPr>
          <p:nvPr/>
        </p:nvPicPr>
        <p:blipFill>
          <a:blip r:embed="rId3"/>
          <a:stretch>
            <a:fillRect/>
          </a:stretch>
        </p:blipFill>
        <p:spPr>
          <a:xfrm>
            <a:off x="575734" y="5949950"/>
            <a:ext cx="1276351" cy="539750"/>
          </a:xfrm>
          <a:prstGeom prst="rect">
            <a:avLst/>
          </a:prstGeom>
          <a:ln w="12700">
            <a:miter lim="400000"/>
          </a:ln>
        </p:spPr>
      </p:pic>
      <p:sp>
        <p:nvSpPr>
          <p:cNvPr id="50" name="Shape 50"/>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274689647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pic>
        <p:nvPicPr>
          <p:cNvPr id="57" name="image.png"/>
          <p:cNvPicPr>
            <a:picLocks noChangeAspect="1"/>
          </p:cNvPicPr>
          <p:nvPr/>
        </p:nvPicPr>
        <p:blipFill>
          <a:blip r:embed="rId2"/>
          <a:stretch>
            <a:fillRect/>
          </a:stretch>
        </p:blipFill>
        <p:spPr>
          <a:xfrm>
            <a:off x="575734" y="5949950"/>
            <a:ext cx="1276351" cy="539750"/>
          </a:xfrm>
          <a:prstGeom prst="rect">
            <a:avLst/>
          </a:prstGeom>
          <a:ln w="12700">
            <a:miter lim="400000"/>
          </a:ln>
        </p:spPr>
      </p:pic>
      <p:sp>
        <p:nvSpPr>
          <p:cNvPr id="58" name="Shape 58"/>
          <p:cNvSpPr/>
          <p:nvPr/>
        </p:nvSpPr>
        <p:spPr>
          <a:xfrm>
            <a:off x="334434" y="188912"/>
            <a:ext cx="11523133" cy="6480176"/>
          </a:xfrm>
          <a:prstGeom prst="rect">
            <a:avLst/>
          </a:prstGeom>
          <a:solidFill>
            <a:srgbClr val="753BBD"/>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pic>
        <p:nvPicPr>
          <p:cNvPr id="59" name="image.pdf"/>
          <p:cNvPicPr>
            <a:picLocks noChangeAspect="1"/>
          </p:cNvPicPr>
          <p:nvPr/>
        </p:nvPicPr>
        <p:blipFill>
          <a:blip r:embed="rId3"/>
          <a:stretch>
            <a:fillRect/>
          </a:stretch>
        </p:blipFill>
        <p:spPr>
          <a:xfrm>
            <a:off x="575734" y="5949950"/>
            <a:ext cx="1276351" cy="539750"/>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18529623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Default">
    <p:spTree>
      <p:nvGrpSpPr>
        <p:cNvPr id="1" name=""/>
        <p:cNvGrpSpPr/>
        <p:nvPr/>
      </p:nvGrpSpPr>
      <p:grpSpPr>
        <a:xfrm>
          <a:off x="0" y="0"/>
          <a:ext cx="0" cy="0"/>
          <a:chOff x="0" y="0"/>
          <a:chExt cx="0" cy="0"/>
        </a:xfrm>
      </p:grpSpPr>
      <p:pic>
        <p:nvPicPr>
          <p:cNvPr id="67" name="image.png"/>
          <p:cNvPicPr>
            <a:picLocks noChangeAspect="1"/>
          </p:cNvPicPr>
          <p:nvPr/>
        </p:nvPicPr>
        <p:blipFill>
          <a:blip r:embed="rId2"/>
          <a:stretch>
            <a:fillRect/>
          </a:stretch>
        </p:blipFill>
        <p:spPr>
          <a:xfrm>
            <a:off x="575734" y="5949950"/>
            <a:ext cx="1276351" cy="539750"/>
          </a:xfrm>
          <a:prstGeom prst="rect">
            <a:avLst/>
          </a:prstGeom>
          <a:ln w="12700">
            <a:miter lim="400000"/>
          </a:ln>
        </p:spPr>
      </p:pic>
      <p:sp>
        <p:nvSpPr>
          <p:cNvPr id="68" name="Shape 68"/>
          <p:cNvSpPr/>
          <p:nvPr/>
        </p:nvSpPr>
        <p:spPr>
          <a:xfrm>
            <a:off x="334434" y="188912"/>
            <a:ext cx="11523133" cy="6480176"/>
          </a:xfrm>
          <a:prstGeom prst="rect">
            <a:avLst/>
          </a:prstGeom>
          <a:solidFill>
            <a:srgbClr val="00B398"/>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pic>
        <p:nvPicPr>
          <p:cNvPr id="69" name="image.pdf"/>
          <p:cNvPicPr>
            <a:picLocks noChangeAspect="1"/>
          </p:cNvPicPr>
          <p:nvPr/>
        </p:nvPicPr>
        <p:blipFill>
          <a:blip r:embed="rId3"/>
          <a:stretch>
            <a:fillRect/>
          </a:stretch>
        </p:blipFill>
        <p:spPr>
          <a:xfrm>
            <a:off x="575734" y="5949950"/>
            <a:ext cx="1276351" cy="539750"/>
          </a:xfrm>
          <a:prstGeom prst="rect">
            <a:avLst/>
          </a:prstGeom>
          <a:ln w="12700">
            <a:miter lim="400000"/>
          </a:ln>
        </p:spPr>
      </p:pic>
      <p:sp>
        <p:nvSpPr>
          <p:cNvPr id="70" name="Shape 70"/>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96161718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_Default">
    <p:spTree>
      <p:nvGrpSpPr>
        <p:cNvPr id="1" name=""/>
        <p:cNvGrpSpPr/>
        <p:nvPr/>
      </p:nvGrpSpPr>
      <p:grpSpPr>
        <a:xfrm>
          <a:off x="0" y="0"/>
          <a:ext cx="0" cy="0"/>
          <a:chOff x="0" y="0"/>
          <a:chExt cx="0" cy="0"/>
        </a:xfrm>
      </p:grpSpPr>
      <p:pic>
        <p:nvPicPr>
          <p:cNvPr id="77" name="image.png"/>
          <p:cNvPicPr>
            <a:picLocks noChangeAspect="1"/>
          </p:cNvPicPr>
          <p:nvPr/>
        </p:nvPicPr>
        <p:blipFill>
          <a:blip r:embed="rId2"/>
          <a:stretch>
            <a:fillRect/>
          </a:stretch>
        </p:blipFill>
        <p:spPr>
          <a:xfrm>
            <a:off x="575734" y="5949950"/>
            <a:ext cx="1276351" cy="539750"/>
          </a:xfrm>
          <a:prstGeom prst="rect">
            <a:avLst/>
          </a:prstGeom>
          <a:ln w="12700">
            <a:miter lim="400000"/>
          </a:ln>
        </p:spPr>
      </p:pic>
      <p:sp>
        <p:nvSpPr>
          <p:cNvPr id="78" name="Shape 78"/>
          <p:cNvSpPr/>
          <p:nvPr/>
        </p:nvSpPr>
        <p:spPr>
          <a:xfrm>
            <a:off x="334434" y="188912"/>
            <a:ext cx="11523133" cy="6480176"/>
          </a:xfrm>
          <a:prstGeom prst="rect">
            <a:avLst/>
          </a:prstGeom>
          <a:solidFill>
            <a:srgbClr val="AF1685"/>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pic>
        <p:nvPicPr>
          <p:cNvPr id="79" name="image.pdf"/>
          <p:cNvPicPr>
            <a:picLocks noChangeAspect="1"/>
          </p:cNvPicPr>
          <p:nvPr/>
        </p:nvPicPr>
        <p:blipFill>
          <a:blip r:embed="rId3"/>
          <a:stretch>
            <a:fillRect/>
          </a:stretch>
        </p:blipFill>
        <p:spPr>
          <a:xfrm>
            <a:off x="575734" y="5949950"/>
            <a:ext cx="1276351" cy="539750"/>
          </a:xfrm>
          <a:prstGeom prst="rect">
            <a:avLst/>
          </a:prstGeom>
          <a:ln w="12700">
            <a:miter lim="400000"/>
          </a:ln>
        </p:spPr>
      </p:pic>
      <p:sp>
        <p:nvSpPr>
          <p:cNvPr id="80" name="Shape 80"/>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191344451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8_Default">
    <p:spTree>
      <p:nvGrpSpPr>
        <p:cNvPr id="1" name=""/>
        <p:cNvGrpSpPr/>
        <p:nvPr/>
      </p:nvGrpSpPr>
      <p:grpSpPr>
        <a:xfrm>
          <a:off x="0" y="0"/>
          <a:ext cx="0" cy="0"/>
          <a:chOff x="0" y="0"/>
          <a:chExt cx="0" cy="0"/>
        </a:xfrm>
      </p:grpSpPr>
      <p:pic>
        <p:nvPicPr>
          <p:cNvPr id="87" name="image.png"/>
          <p:cNvPicPr>
            <a:picLocks noChangeAspect="1"/>
          </p:cNvPicPr>
          <p:nvPr/>
        </p:nvPicPr>
        <p:blipFill>
          <a:blip r:embed="rId2"/>
          <a:stretch>
            <a:fillRect/>
          </a:stretch>
        </p:blipFill>
        <p:spPr>
          <a:xfrm>
            <a:off x="575734" y="5949950"/>
            <a:ext cx="1276351" cy="539750"/>
          </a:xfrm>
          <a:prstGeom prst="rect">
            <a:avLst/>
          </a:prstGeom>
          <a:ln w="12700">
            <a:miter lim="400000"/>
          </a:ln>
        </p:spPr>
      </p:pic>
      <p:pic>
        <p:nvPicPr>
          <p:cNvPr id="88" name="image.pdf"/>
          <p:cNvPicPr>
            <a:picLocks noChangeAspect="1"/>
          </p:cNvPicPr>
          <p:nvPr/>
        </p:nvPicPr>
        <p:blipFill>
          <a:blip r:embed="rId3"/>
          <a:stretch>
            <a:fillRect/>
          </a:stretch>
        </p:blipFill>
        <p:spPr>
          <a:xfrm>
            <a:off x="575734" y="5949950"/>
            <a:ext cx="1276351" cy="539750"/>
          </a:xfrm>
          <a:prstGeom prst="rect">
            <a:avLst/>
          </a:prstGeom>
          <a:ln w="12700">
            <a:miter lim="400000"/>
          </a:ln>
        </p:spPr>
      </p:pic>
      <p:sp>
        <p:nvSpPr>
          <p:cNvPr id="89" name="Shape 89"/>
          <p:cNvSpPr>
            <a:spLocks noGrp="1"/>
          </p:cNvSpPr>
          <p:nvPr>
            <p:ph type="sldNum" sz="quarter" idx="2"/>
          </p:nvPr>
        </p:nvSpPr>
        <p:spPr>
          <a:prstGeom prst="rect">
            <a:avLst/>
          </a:prstGeom>
        </p:spPr>
        <p:txBody>
          <a:body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38442010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DF530-FF1C-42A1-A631-BA309C6DED71}"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3882275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9_Default">
    <p:spTree>
      <p:nvGrpSpPr>
        <p:cNvPr id="1" name=""/>
        <p:cNvGrpSpPr/>
        <p:nvPr/>
      </p:nvGrpSpPr>
      <p:grpSpPr>
        <a:xfrm>
          <a:off x="0" y="0"/>
          <a:ext cx="0" cy="0"/>
          <a:chOff x="0" y="0"/>
          <a:chExt cx="0" cy="0"/>
        </a:xfrm>
      </p:grpSpPr>
      <p:pic>
        <p:nvPicPr>
          <p:cNvPr id="96" name="image.pdf"/>
          <p:cNvPicPr>
            <a:picLocks noChangeAspect="1"/>
          </p:cNvPicPr>
          <p:nvPr/>
        </p:nvPicPr>
        <p:blipFill>
          <a:blip r:embed="rId2"/>
          <a:stretch>
            <a:fillRect/>
          </a:stretch>
        </p:blipFill>
        <p:spPr>
          <a:xfrm>
            <a:off x="577850" y="5945188"/>
            <a:ext cx="1276351" cy="539751"/>
          </a:xfrm>
          <a:prstGeom prst="rect">
            <a:avLst/>
          </a:prstGeom>
          <a:ln w="12700">
            <a:miter lim="400000"/>
          </a:ln>
        </p:spPr>
      </p:pic>
      <p:sp>
        <p:nvSpPr>
          <p:cNvPr id="97" name="Shape 97"/>
          <p:cNvSpPr>
            <a:spLocks noGrp="1"/>
          </p:cNvSpPr>
          <p:nvPr>
            <p:ph type="sldNum" sz="quarter" idx="2"/>
          </p:nvPr>
        </p:nvSpPr>
        <p:spPr>
          <a:xfrm>
            <a:off x="11642320" y="6453187"/>
            <a:ext cx="217365" cy="215444"/>
          </a:xfrm>
          <a:prstGeom prst="rect">
            <a:avLst/>
          </a:prstGeom>
        </p:spPr>
        <p:txBody>
          <a:bodyPr anchor="t"/>
          <a:lstStyle>
            <a:lvl1pPr>
              <a:defRPr sz="800"/>
            </a:lvl1p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
        <p:nvSpPr>
          <p:cNvPr id="98" name="Shape 98"/>
          <p:cNvSpPr/>
          <p:nvPr/>
        </p:nvSpPr>
        <p:spPr>
          <a:xfrm>
            <a:off x="575734" y="368301"/>
            <a:ext cx="10801351" cy="5040313"/>
          </a:xfrm>
          <a:prstGeom prst="rect">
            <a:avLst/>
          </a:prstGeom>
          <a:solidFill>
            <a:srgbClr val="FFFFFF"/>
          </a:solidFill>
          <a:ln w="12700">
            <a:miter lim="400000"/>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FFFFFF"/>
                </a:solidFill>
                <a:latin typeface="Arial"/>
                <a:ea typeface="Arial"/>
                <a:cs typeface="Arial"/>
                <a:sym typeface="Aria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3742425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6DF530-FF1C-42A1-A631-BA309C6DED71}" type="datetimeFigureOut">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364517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6DF530-FF1C-42A1-A631-BA309C6DED71}"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78520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6DF530-FF1C-42A1-A631-BA309C6DED71}" type="datetimeFigureOut">
              <a:rPr lang="en-GB" smtClean="0"/>
              <a:t>10/06/2021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327846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6DF530-FF1C-42A1-A631-BA309C6DED71}" type="datetimeFigureOut">
              <a:rPr lang="en-GB" smtClean="0"/>
              <a:t>10/06/2021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99508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DF530-FF1C-42A1-A631-BA309C6DED71}" type="datetimeFigureOut">
              <a:rPr lang="en-GB" smtClean="0"/>
              <a:t>10/06/2021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300483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6DF530-FF1C-42A1-A631-BA309C6DED71}"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17384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6DF530-FF1C-42A1-A631-BA309C6DED71}" type="datetimeFigureOut">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8CB5AC-0CFF-4BBE-A433-5493F33EBC3C}" type="slidenum">
              <a:rPr lang="en-GB" smtClean="0"/>
              <a:t>‹#›</a:t>
            </a:fld>
            <a:endParaRPr lang="en-GB"/>
          </a:p>
        </p:txBody>
      </p:sp>
    </p:spTree>
    <p:extLst>
      <p:ext uri="{BB962C8B-B14F-4D97-AF65-F5344CB8AC3E}">
        <p14:creationId xmlns:p14="http://schemas.microsoft.com/office/powerpoint/2010/main" val="63700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DF530-FF1C-42A1-A631-BA309C6DED71}" type="datetimeFigureOut">
              <a:rPr lang="en-GB" smtClean="0"/>
              <a:t>10/06/2021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CB5AC-0CFF-4BBE-A433-5493F33EBC3C}" type="slidenum">
              <a:rPr lang="en-GB" smtClean="0"/>
              <a:t>‹#›</a:t>
            </a:fld>
            <a:endParaRPr lang="en-GB"/>
          </a:p>
        </p:txBody>
      </p:sp>
    </p:spTree>
    <p:extLst>
      <p:ext uri="{BB962C8B-B14F-4D97-AF65-F5344CB8AC3E}">
        <p14:creationId xmlns:p14="http://schemas.microsoft.com/office/powerpoint/2010/main" val="365726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df"/>
          <p:cNvPicPr>
            <a:picLocks noChangeAspect="1"/>
          </p:cNvPicPr>
          <p:nvPr/>
        </p:nvPicPr>
        <p:blipFill>
          <a:blip r:embed="rId10"/>
          <a:stretch>
            <a:fillRect/>
          </a:stretch>
        </p:blipFill>
        <p:spPr>
          <a:xfrm>
            <a:off x="579967" y="5410200"/>
            <a:ext cx="2546351" cy="1079500"/>
          </a:xfrm>
          <a:prstGeom prst="rect">
            <a:avLst/>
          </a:prstGeom>
          <a:ln w="12700">
            <a:miter lim="400000"/>
          </a:ln>
        </p:spPr>
      </p:pic>
      <p:pic>
        <p:nvPicPr>
          <p:cNvPr id="3" name="image.pdf"/>
          <p:cNvPicPr>
            <a:picLocks noChangeAspect="1"/>
          </p:cNvPicPr>
          <p:nvPr/>
        </p:nvPicPr>
        <p:blipFill>
          <a:blip r:embed="rId11"/>
          <a:stretch>
            <a:fillRect/>
          </a:stretch>
        </p:blipFill>
        <p:spPr>
          <a:xfrm>
            <a:off x="6506634" y="6229350"/>
            <a:ext cx="4940300" cy="254000"/>
          </a:xfrm>
          <a:prstGeom prst="rect">
            <a:avLst/>
          </a:prstGeom>
          <a:ln w="12700">
            <a:miter lim="400000"/>
          </a:ln>
        </p:spPr>
      </p:pic>
      <p:sp>
        <p:nvSpPr>
          <p:cNvPr id="4" name="Shape 4"/>
          <p:cNvSpPr>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5" name="Shape 5"/>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457717" y="6217852"/>
            <a:ext cx="279883" cy="276999"/>
          </a:xfrm>
          <a:prstGeom prst="rect">
            <a:avLst/>
          </a:prstGeom>
          <a:ln w="12700">
            <a:miter lim="400000"/>
          </a:ln>
        </p:spPr>
        <p:txBody>
          <a:bodyPr wrap="none" lIns="45719" rIns="45719" anchor="ctr">
            <a:spAutoFit/>
          </a:bodyPr>
          <a:lstStyle>
            <a:lvl1pPr algn="r">
              <a:defRPr sz="1200">
                <a:latin typeface="Arial"/>
                <a:ea typeface="Arial"/>
                <a:cs typeface="Arial"/>
                <a:sym typeface="Arial"/>
              </a:defRPr>
            </a:lvl1pPr>
          </a:lstStyle>
          <a:p>
            <a:pPr defTabSz="457200" hangingPunct="0"/>
            <a:fld id="{86CB4B4D-7CA3-9044-876B-883B54F8677D}" type="slidenum">
              <a:rPr lang="en-GB" kern="0" smtClean="0">
                <a:solidFill>
                  <a:srgbClr val="000000"/>
                </a:solidFill>
              </a:rPr>
              <a:pPr defTabSz="457200" hangingPunct="0"/>
              <a:t>‹#›</a:t>
            </a:fld>
            <a:endParaRPr lang="en-GB" kern="0">
              <a:solidFill>
                <a:srgbClr val="000000"/>
              </a:solidFill>
            </a:endParaRPr>
          </a:p>
        </p:txBody>
      </p:sp>
    </p:spTree>
    <p:extLst>
      <p:ext uri="{BB962C8B-B14F-4D97-AF65-F5344CB8AC3E}">
        <p14:creationId xmlns:p14="http://schemas.microsoft.com/office/powerpoint/2010/main" val="3545620772"/>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1874839" y="269876"/>
            <a:ext cx="6837362" cy="64838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spcBef>
                <a:spcPts val="600"/>
              </a:spcBef>
              <a:defRPr sz="2800" b="1">
                <a:solidFill>
                  <a:srgbClr val="FFFFFF"/>
                </a:solidFill>
              </a:defRPr>
            </a:pPr>
            <a:r>
              <a:rPr lang="en-GB" sz="3600" b="1" dirty="0">
                <a:latin typeface="Arial" panose="020B0604020202020204" pitchFamily="34" charset="0"/>
                <a:cs typeface="Arial" panose="020B0604020202020204" pitchFamily="34" charset="0"/>
              </a:rPr>
              <a:t>Condition monitoring and failure analysis of liquefied natural gas plant flow control valve stem packing system</a:t>
            </a:r>
            <a:endParaRPr sz="3600" dirty="0">
              <a:latin typeface="Arial" panose="020B0604020202020204" pitchFamily="34" charset="0"/>
              <a:cs typeface="Arial" panose="020B0604020202020204" pitchFamily="34" charset="0"/>
            </a:endParaRPr>
          </a:p>
          <a:p>
            <a:pPr algn="ctr">
              <a:spcBef>
                <a:spcPts val="400"/>
              </a:spcBef>
              <a:defRPr sz="2000" b="1">
                <a:solidFill>
                  <a:srgbClr val="FFFFFF"/>
                </a:solidFill>
              </a:defRPr>
            </a:pPr>
            <a:endParaRPr sz="2000" dirty="0">
              <a:latin typeface="Arial" panose="020B0604020202020204" pitchFamily="34" charset="0"/>
              <a:cs typeface="Arial" panose="020B0604020202020204" pitchFamily="34" charset="0"/>
            </a:endParaRPr>
          </a:p>
          <a:p>
            <a:pPr algn="ctr">
              <a:spcBef>
                <a:spcPts val="400"/>
              </a:spcBef>
              <a:defRPr sz="2200" b="1">
                <a:solidFill>
                  <a:srgbClr val="FFFFFF"/>
                </a:solidFill>
              </a:defRPr>
            </a:pPr>
            <a:r>
              <a:rPr lang="en-US" dirty="0">
                <a:latin typeface="Arial" panose="020B0604020202020204" pitchFamily="34" charset="0"/>
                <a:cs typeface="Arial" panose="020B0604020202020204" pitchFamily="34" charset="0"/>
              </a:rPr>
              <a:t>E. Pereira, B.M Alkali &amp; O. Niculita</a:t>
            </a:r>
          </a:p>
          <a:p>
            <a:pPr>
              <a:spcBef>
                <a:spcPts val="400"/>
              </a:spcBef>
              <a:defRPr sz="2200" b="1">
                <a:solidFill>
                  <a:srgbClr val="FFFFFF"/>
                </a:solidFill>
              </a:defRPr>
            </a:pPr>
            <a:endParaRPr sz="2200" dirty="0">
              <a:latin typeface="Arial" panose="020B0604020202020204" pitchFamily="34" charset="0"/>
              <a:cs typeface="Arial" panose="020B0604020202020204" pitchFamily="34" charset="0"/>
            </a:endParaRPr>
          </a:p>
          <a:p>
            <a:pPr algn="ctr">
              <a:spcBef>
                <a:spcPts val="400"/>
              </a:spcBef>
              <a:defRPr sz="2000" b="1">
                <a:solidFill>
                  <a:srgbClr val="FFFFFF"/>
                </a:solidFill>
              </a:defRPr>
            </a:pP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Department of Engineering, School of Engineering and Built Environment, Glasgow Caledonian University, United Kingdom</a:t>
            </a:r>
          </a:p>
          <a:p>
            <a:pPr>
              <a:spcBef>
                <a:spcPts val="600"/>
              </a:spcBef>
              <a:defRPr sz="2000" b="1">
                <a:solidFill>
                  <a:srgbClr val="FFFFFF"/>
                </a:solidFill>
              </a:defRPr>
            </a:pPr>
            <a:r>
              <a:rPr sz="2000" dirty="0"/>
              <a:t> </a:t>
            </a:r>
          </a:p>
          <a:p>
            <a:pPr>
              <a:spcBef>
                <a:spcPts val="600"/>
              </a:spcBef>
              <a:defRPr sz="2800" b="1">
                <a:solidFill>
                  <a:srgbClr val="FFFFFF"/>
                </a:solidFill>
              </a:defRPr>
            </a:pPr>
            <a:br>
              <a:rPr sz="2800" dirty="0"/>
            </a:br>
            <a:br>
              <a:rPr sz="2800" dirty="0"/>
            </a:br>
            <a:endParaRPr sz="2800" dirty="0"/>
          </a:p>
        </p:txBody>
      </p:sp>
    </p:spTree>
    <p:extLst>
      <p:ext uri="{BB962C8B-B14F-4D97-AF65-F5344CB8AC3E}">
        <p14:creationId xmlns:p14="http://schemas.microsoft.com/office/powerpoint/2010/main" val="314312869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10</a:t>
            </a:fld>
            <a:endParaRPr sz="800" kern="0" dirty="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latin typeface="Arial"/>
                <a:cs typeface="Arial"/>
                <a:sym typeface="Arial"/>
              </a:rPr>
              <a:t>Test I (Flow variation) observation</a:t>
            </a:r>
            <a:endParaRPr sz="3600" dirty="0"/>
          </a:p>
        </p:txBody>
      </p:sp>
      <p:sp>
        <p:nvSpPr>
          <p:cNvPr id="111" name="Shape 111"/>
          <p:cNvSpPr/>
          <p:nvPr/>
        </p:nvSpPr>
        <p:spPr>
          <a:xfrm>
            <a:off x="342900" y="735036"/>
            <a:ext cx="1137920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endParaRPr lang="en-US" sz="2800" dirty="0">
              <a:latin typeface="Arial" panose="020B0604020202020204" pitchFamily="34" charset="0"/>
              <a:cs typeface="Arial" panose="020B0604020202020204" pitchFamily="34" charset="0"/>
            </a:endParaRPr>
          </a:p>
        </p:txBody>
      </p:sp>
      <p:pic>
        <p:nvPicPr>
          <p:cNvPr id="5" name="Picture 4"/>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353724" y="735036"/>
            <a:ext cx="5678776" cy="4669835"/>
          </a:xfrm>
          <a:prstGeom prst="rect">
            <a:avLst/>
          </a:prstGeom>
          <a:noFill/>
          <a:ln>
            <a:noFill/>
          </a:ln>
        </p:spPr>
      </p:pic>
      <p:pic>
        <p:nvPicPr>
          <p:cNvPr id="6" name="Picture 5"/>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6348830" y="735036"/>
            <a:ext cx="5680075" cy="4669835"/>
          </a:xfrm>
          <a:prstGeom prst="rect">
            <a:avLst/>
          </a:prstGeom>
          <a:noFill/>
          <a:ln>
            <a:noFill/>
          </a:ln>
        </p:spPr>
      </p:pic>
    </p:spTree>
    <p:extLst>
      <p:ext uri="{BB962C8B-B14F-4D97-AF65-F5344CB8AC3E}">
        <p14:creationId xmlns:p14="http://schemas.microsoft.com/office/powerpoint/2010/main" val="29463822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11</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latin typeface="Arial"/>
                <a:cs typeface="Arial"/>
                <a:sym typeface="Arial"/>
              </a:rPr>
              <a:t>Root Cause Analysis</a:t>
            </a:r>
            <a:endParaRPr sz="3600" dirty="0"/>
          </a:p>
        </p:txBody>
      </p:sp>
      <p:sp>
        <p:nvSpPr>
          <p:cNvPr id="111" name="Shape 111"/>
          <p:cNvSpPr/>
          <p:nvPr/>
        </p:nvSpPr>
        <p:spPr>
          <a:xfrm>
            <a:off x="342900" y="735036"/>
            <a:ext cx="11379200" cy="463203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r>
              <a:rPr lang="en-GB" sz="2800" dirty="0">
                <a:latin typeface="Arial" panose="020B0604020202020204" pitchFamily="34" charset="0"/>
                <a:cs typeface="Arial" panose="020B0604020202020204" pitchFamily="34" charset="0"/>
              </a:rPr>
              <a:t>Root cause analysis of the stem packing failure is conducted and are believed to be:</a:t>
            </a:r>
          </a:p>
          <a:p>
            <a:pPr marL="0" lvl="1" algn="just">
              <a:spcAft>
                <a:spcPts val="600"/>
              </a:spcAft>
            </a:pPr>
            <a:r>
              <a:rPr lang="en-GB" sz="2800" dirty="0">
                <a:latin typeface="Arial" panose="020B0604020202020204" pitchFamily="34" charset="0"/>
                <a:cs typeface="Arial" panose="020B0604020202020204" pitchFamily="34" charset="0"/>
              </a:rPr>
              <a:t>•	Vibration studies indicate piping design as the ‘likely’ root cause, creating high flow turbulence and vibration at the valve inlet.</a:t>
            </a:r>
          </a:p>
          <a:p>
            <a:pPr marL="0" lvl="1" algn="just">
              <a:spcAft>
                <a:spcPts val="600"/>
              </a:spcAft>
            </a:pPr>
            <a:r>
              <a:rPr lang="en-GB" sz="2800" dirty="0">
                <a:latin typeface="Arial" panose="020B0604020202020204" pitchFamily="34" charset="0"/>
                <a:cs typeface="Arial" panose="020B0604020202020204" pitchFamily="34" charset="0"/>
              </a:rPr>
              <a:t>•	Valve design is creating pressure pulsations in the outlet piping causing vibration.</a:t>
            </a:r>
          </a:p>
          <a:p>
            <a:pPr marL="0" lvl="1" algn="just">
              <a:spcAft>
                <a:spcPts val="600"/>
              </a:spcAft>
            </a:pPr>
            <a:r>
              <a:rPr lang="en-GB" sz="2800" dirty="0">
                <a:latin typeface="Arial" panose="020B0604020202020204" pitchFamily="34" charset="0"/>
                <a:cs typeface="Arial" panose="020B0604020202020204" pitchFamily="34" charset="0"/>
              </a:rPr>
              <a:t>•	Vibrations in the system is due to flow through the multiple bends comprising the bottom of the valve body.  This causes velocity transients (flow fluctuations) around sharp corners inside the valve and at the expander.</a:t>
            </a:r>
          </a:p>
        </p:txBody>
      </p:sp>
    </p:spTree>
    <p:extLst>
      <p:ext uri="{BB962C8B-B14F-4D97-AF65-F5344CB8AC3E}">
        <p14:creationId xmlns:p14="http://schemas.microsoft.com/office/powerpoint/2010/main" val="33459701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12</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Autofit/>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300" b="1" dirty="0">
                <a:sym typeface="Arial"/>
              </a:rPr>
              <a:t>Proposed V-ring packing re-design</a:t>
            </a:r>
            <a:endParaRPr sz="3300" dirty="0"/>
          </a:p>
        </p:txBody>
      </p:sp>
      <p:sp>
        <p:nvSpPr>
          <p:cNvPr id="111" name="Shape 111"/>
          <p:cNvSpPr/>
          <p:nvPr/>
        </p:nvSpPr>
        <p:spPr>
          <a:xfrm>
            <a:off x="342900" y="735036"/>
            <a:ext cx="11379200" cy="51398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r>
              <a:rPr lang="en-GB" sz="2800" dirty="0">
                <a:latin typeface="Arial" panose="020B0604020202020204" pitchFamily="34" charset="0"/>
                <a:cs typeface="Arial" panose="020B0604020202020204" pitchFamily="34" charset="0"/>
              </a:rPr>
              <a:t>The current (FV) valves are experiencing packing leaks and trash buildup in the packing area. To protect the stem against trash buildup and provide a level of safety against vibration the packing configuration will be re-designed per the layout below.</a:t>
            </a:r>
          </a:p>
          <a:p>
            <a:pPr marL="0" lvl="1" algn="just">
              <a:spcAft>
                <a:spcPts val="600"/>
              </a:spcAft>
            </a:pPr>
            <a:r>
              <a:rPr lang="en-GB" sz="2800" dirty="0">
                <a:latin typeface="Arial" panose="020B0604020202020204" pitchFamily="34" charset="0"/>
                <a:cs typeface="Arial" panose="020B0604020202020204" pitchFamily="34" charset="0"/>
              </a:rPr>
              <a:t>The re-designed packing configuration includes the following:</a:t>
            </a:r>
          </a:p>
          <a:p>
            <a:pPr marL="0" lvl="1" algn="just">
              <a:spcAft>
                <a:spcPts val="600"/>
              </a:spcAft>
            </a:pPr>
            <a:r>
              <a:rPr lang="en-GB" sz="2800" dirty="0">
                <a:latin typeface="Arial" panose="020B0604020202020204" pitchFamily="34" charset="0"/>
                <a:cs typeface="Arial" panose="020B0604020202020204" pitchFamily="34" charset="0"/>
              </a:rPr>
              <a:t>•	Wiper Rings – Wiper rings have been added to the top and bottom of the area to increase prevention against trash buildup.</a:t>
            </a:r>
          </a:p>
          <a:p>
            <a:pPr marL="0" lvl="1" algn="just">
              <a:spcAft>
                <a:spcPts val="600"/>
              </a:spcAft>
            </a:pPr>
            <a:r>
              <a:rPr lang="en-GB" sz="2800" dirty="0">
                <a:latin typeface="Arial" panose="020B0604020202020204" pitchFamily="34" charset="0"/>
                <a:cs typeface="Arial" panose="020B0604020202020204" pitchFamily="34" charset="0"/>
              </a:rPr>
              <a:t>•	Stem Guides – Re-designed stem guides with tight tolerances have been added for lateral stem support. This provides a more robust arrangement for vibration resistance.</a:t>
            </a:r>
          </a:p>
          <a:p>
            <a:pPr marL="0" lvl="1" algn="just">
              <a:spcAft>
                <a:spcPts val="600"/>
              </a:spcAft>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1557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13</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Autofit/>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300" b="1" dirty="0">
                <a:sym typeface="Arial"/>
              </a:rPr>
              <a:t>Proposed V-ring packing re-design</a:t>
            </a:r>
            <a:endParaRPr lang="en-GB" sz="3300" dirty="0"/>
          </a:p>
        </p:txBody>
      </p:sp>
      <p:sp>
        <p:nvSpPr>
          <p:cNvPr id="111" name="Shape 111"/>
          <p:cNvSpPr/>
          <p:nvPr/>
        </p:nvSpPr>
        <p:spPr>
          <a:xfrm>
            <a:off x="342900" y="735036"/>
            <a:ext cx="11379200"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1" indent="-457200" algn="just">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V-Ring Packing – Multi-contact packing design with 8 points of contact with the stem compared to 3 in the current design.</a:t>
            </a:r>
          </a:p>
        </p:txBody>
      </p:sp>
      <p:pic>
        <p:nvPicPr>
          <p:cNvPr id="5" name="Picture 4"/>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3131502" y="1790743"/>
            <a:ext cx="5263198" cy="4304344"/>
          </a:xfrm>
          <a:prstGeom prst="rect">
            <a:avLst/>
          </a:prstGeom>
          <a:noFill/>
          <a:ln>
            <a:noFill/>
          </a:ln>
        </p:spPr>
      </p:pic>
    </p:spTree>
    <p:extLst>
      <p:ext uri="{BB962C8B-B14F-4D97-AF65-F5344CB8AC3E}">
        <p14:creationId xmlns:p14="http://schemas.microsoft.com/office/powerpoint/2010/main" val="63033416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14</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925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US" sz="3300" b="1" dirty="0">
                <a:latin typeface="Arial" charset="0"/>
                <a:ea typeface="Arial" charset="0"/>
                <a:cs typeface="Arial" charset="0"/>
              </a:rPr>
              <a:t>Conclusion </a:t>
            </a:r>
            <a:endParaRPr sz="3300" dirty="0"/>
          </a:p>
        </p:txBody>
      </p:sp>
      <p:sp>
        <p:nvSpPr>
          <p:cNvPr id="111" name="Shape 111"/>
          <p:cNvSpPr/>
          <p:nvPr/>
        </p:nvSpPr>
        <p:spPr>
          <a:xfrm>
            <a:off x="342900" y="735036"/>
            <a:ext cx="11379200" cy="35394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r>
              <a:rPr lang="en-GB" sz="2800" dirty="0">
                <a:latin typeface="Arial" panose="020B0604020202020204" pitchFamily="34" charset="0"/>
                <a:cs typeface="Arial" panose="020B0604020202020204" pitchFamily="34" charset="0"/>
              </a:rPr>
              <a:t>At increased flow rates, the valve stem sporadically vibrates vertically relative to the valve body, yoke through the packing. This behaviour gets progressively worse as the rates increase. Approximately 3-6 mils peak-peak(1 mil = 0.001 inches) of oscillation occurred at 13 mmscfh and increased to 25-35 mils peak-peak as the flow rate reached approximately 20 mmscfh. It is believed that this amount of vertical oscillation is prematurely wearing out the packing at the higher flow rates. </a:t>
            </a:r>
          </a:p>
        </p:txBody>
      </p:sp>
    </p:spTree>
    <p:extLst>
      <p:ext uri="{BB962C8B-B14F-4D97-AF65-F5344CB8AC3E}">
        <p14:creationId xmlns:p14="http://schemas.microsoft.com/office/powerpoint/2010/main" val="343911719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9818" y="1954884"/>
            <a:ext cx="4873658" cy="1938992"/>
          </a:xfrm>
          <a:prstGeom prst="rect">
            <a:avLst/>
          </a:prstGeom>
          <a:noFill/>
        </p:spPr>
        <p:txBody>
          <a:bodyPr wrap="square" rtlCol="0">
            <a:spAutoFit/>
          </a:bodyPr>
          <a:lstStyle/>
          <a:p>
            <a:r>
              <a:rPr lang="en-US" sz="4000" b="1" dirty="0"/>
              <a:t>Thank You</a:t>
            </a:r>
          </a:p>
          <a:p>
            <a:endParaRPr lang="en-US" sz="4000" b="1" dirty="0"/>
          </a:p>
          <a:p>
            <a:r>
              <a:rPr lang="en-US" sz="4000" b="1" dirty="0"/>
              <a:t>Questions?</a:t>
            </a:r>
          </a:p>
        </p:txBody>
      </p:sp>
    </p:spTree>
    <p:extLst>
      <p:ext uri="{BB962C8B-B14F-4D97-AF65-F5344CB8AC3E}">
        <p14:creationId xmlns:p14="http://schemas.microsoft.com/office/powerpoint/2010/main" val="14022068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2</a:t>
            </a:fld>
            <a:endParaRPr sz="800" kern="0">
              <a:solidFill>
                <a:srgbClr val="000000"/>
              </a:solidFill>
            </a:endParaRPr>
          </a:p>
        </p:txBody>
      </p:sp>
      <p:sp>
        <p:nvSpPr>
          <p:cNvPr id="110" name="Shape 110"/>
          <p:cNvSpPr>
            <a:spLocks noGrp="1"/>
          </p:cNvSpPr>
          <p:nvPr>
            <p:ph type="body" sz="quarter" idx="4294967295"/>
          </p:nvPr>
        </p:nvSpPr>
        <p:spPr>
          <a:xfrm>
            <a:off x="2135187" y="341312"/>
            <a:ext cx="7920038" cy="708026"/>
          </a:xfrm>
          <a:prstGeom prst="rect">
            <a:avLst/>
          </a:prstGeom>
        </p:spPr>
        <p:txBody>
          <a:bodyPr>
            <a:normAutofit/>
          </a:bodyPr>
          <a:lstStyle>
            <a:lvl1pPr marL="0" indent="0" defTabSz="457200">
              <a:spcBef>
                <a:spcPts val="900"/>
              </a:spcBef>
              <a:buSzTx/>
              <a:buNone/>
              <a:defRPr sz="4000" b="1">
                <a:latin typeface="Arial"/>
                <a:ea typeface="Arial"/>
                <a:cs typeface="Arial"/>
                <a:sym typeface="Arial"/>
              </a:defRPr>
            </a:lvl1pPr>
          </a:lstStyle>
          <a:p>
            <a:r>
              <a:rPr sz="3300" dirty="0"/>
              <a:t>Outline of Presentation</a:t>
            </a:r>
          </a:p>
        </p:txBody>
      </p:sp>
      <p:sp>
        <p:nvSpPr>
          <p:cNvPr id="111" name="Shape 111"/>
          <p:cNvSpPr/>
          <p:nvPr/>
        </p:nvSpPr>
        <p:spPr>
          <a:xfrm>
            <a:off x="1920875" y="1260476"/>
            <a:ext cx="7918450" cy="39703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Introduction</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System Description</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Stem Packing Failures</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FV Dynamic Response Test</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Test I (Flow variation) observation</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Vibration Test Points </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Root Cause Analysis</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Proposed V-ring packing re-design</a:t>
            </a:r>
            <a:endParaRPr lang="en-GB" sz="2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hangingPunct="0">
              <a:spcAft>
                <a:spcPts val="0"/>
              </a:spcAft>
              <a:buFont typeface="Arial" panose="020B0604020202020204" pitchFamily="34" charset="0"/>
              <a:buChar char="•"/>
              <a:tabLst>
                <a:tab pos="914400" algn="l"/>
              </a:tabLst>
            </a:pPr>
            <a:r>
              <a:rPr lang="en-GB" sz="2800" dirty="0">
                <a:solidFill>
                  <a:srgbClr val="000000"/>
                </a:solidFill>
                <a:latin typeface="Arial" panose="020B0604020202020204" pitchFamily="34" charset="0"/>
                <a:ea typeface="Arial" panose="020B0604020202020204" pitchFamily="34" charset="0"/>
                <a:cs typeface="Times New Roman" panose="02020603050405020304" pitchFamily="18" charset="0"/>
              </a:rPr>
              <a:t>Conclusion</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2" name="Shape 112"/>
          <p:cNvSpPr/>
          <p:nvPr/>
        </p:nvSpPr>
        <p:spPr>
          <a:xfrm>
            <a:off x="8001000" y="5867400"/>
            <a:ext cx="1676400" cy="304800"/>
          </a:xfrm>
          <a:prstGeom prst="rect">
            <a:avLst/>
          </a:prstGeom>
          <a:solidFill>
            <a:srgbClr val="FFFFFF"/>
          </a:solidFill>
          <a:ln w="12700">
            <a:miter lim="400000"/>
          </a:ln>
        </p:spPr>
        <p:txBody>
          <a:bodyPr lIns="45719" rIns="45719" anchor="ctr"/>
          <a:lstStyle/>
          <a:p>
            <a:pPr defTabSz="457200" hangingPunct="0">
              <a:defRPr sz="1800">
                <a:solidFill>
                  <a:srgbClr val="64A70B"/>
                </a:solidFill>
                <a:latin typeface="Arial"/>
                <a:ea typeface="Arial"/>
                <a:cs typeface="Arial"/>
                <a:sym typeface="Arial"/>
              </a:defRPr>
            </a:pPr>
            <a:endParaRPr kern="0">
              <a:solidFill>
                <a:srgbClr val="64A70B"/>
              </a:solidFill>
              <a:latin typeface="Arial"/>
              <a:cs typeface="Arial"/>
              <a:sym typeface="Arial"/>
            </a:endParaRPr>
          </a:p>
        </p:txBody>
      </p:sp>
    </p:spTree>
    <p:extLst>
      <p:ext uri="{BB962C8B-B14F-4D97-AF65-F5344CB8AC3E}">
        <p14:creationId xmlns:p14="http://schemas.microsoft.com/office/powerpoint/2010/main" val="225362556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800" b="0" i="0" u="none" strike="noStrike" kern="0" cap="none" spc="0" normalizeH="0" baseline="0" noProof="0">
                <a:ln>
                  <a:noFill/>
                </a:ln>
                <a:solidFill>
                  <a:srgbClr val="000000"/>
                </a:solidFill>
                <a:effectLst/>
                <a:uLnTx/>
                <a:uFillTx/>
                <a:latin typeface="Arial"/>
                <a:cs typeface="Arial"/>
                <a:sym typeface="Arial"/>
              </a:rPr>
              <a:pPr marL="0" marR="0" lvl="0" indent="0" algn="r" defTabSz="457200" rtl="0" eaLnBrk="1" fontAlgn="auto" latinLnBrk="0" hangingPunct="0">
                <a:lnSpc>
                  <a:spcPct val="100000"/>
                </a:lnSpc>
                <a:spcBef>
                  <a:spcPts val="0"/>
                </a:spcBef>
                <a:spcAft>
                  <a:spcPts val="0"/>
                </a:spcAft>
                <a:buClrTx/>
                <a:buSzTx/>
                <a:buFontTx/>
                <a:buNone/>
                <a:tabLst/>
                <a:defRPr/>
              </a:pPr>
              <a:t>3</a:t>
            </a:fld>
            <a:endParaRPr kumimoji="0" sz="800" b="0" i="0" u="none" strike="noStrike" kern="0" cap="none" spc="0" normalizeH="0" baseline="0" noProof="0">
              <a:ln>
                <a:noFill/>
              </a:ln>
              <a:solidFill>
                <a:srgbClr val="000000"/>
              </a:solidFill>
              <a:effectLst/>
              <a:uLnTx/>
              <a:uFillTx/>
              <a:latin typeface="Arial"/>
              <a:cs typeface="Arial"/>
              <a:sym typeface="Arial"/>
            </a:endParaRPr>
          </a:p>
        </p:txBody>
      </p:sp>
      <p:sp>
        <p:nvSpPr>
          <p:cNvPr id="110" name="Shape 110"/>
          <p:cNvSpPr>
            <a:spLocks noGrp="1"/>
          </p:cNvSpPr>
          <p:nvPr>
            <p:ph type="body" sz="quarter" idx="4294967295"/>
          </p:nvPr>
        </p:nvSpPr>
        <p:spPr>
          <a:xfrm>
            <a:off x="1757362" y="125623"/>
            <a:ext cx="7920038" cy="647068"/>
          </a:xfrm>
          <a:prstGeom prst="rect">
            <a:avLst/>
          </a:prstGeom>
        </p:spPr>
        <p:txBody>
          <a:bodyPr>
            <a:noAutofit/>
          </a:bodyPr>
          <a:lstStyle>
            <a:lvl1pPr marL="0" indent="0" defTabSz="457200">
              <a:spcBef>
                <a:spcPts val="900"/>
              </a:spcBef>
              <a:buSzTx/>
              <a:buNone/>
              <a:defRPr sz="4000" b="1">
                <a:latin typeface="Arial"/>
                <a:ea typeface="Arial"/>
                <a:cs typeface="Arial"/>
                <a:sym typeface="Arial"/>
              </a:defRPr>
            </a:lvl1pPr>
          </a:lstStyle>
          <a:p>
            <a:pPr algn="ctr"/>
            <a:r>
              <a:rPr lang="en-GB" sz="3300" dirty="0"/>
              <a:t>Introduction</a:t>
            </a:r>
            <a:endParaRPr sz="3300" dirty="0"/>
          </a:p>
        </p:txBody>
      </p:sp>
      <p:sp>
        <p:nvSpPr>
          <p:cNvPr id="111" name="Shape 111"/>
          <p:cNvSpPr/>
          <p:nvPr/>
        </p:nvSpPr>
        <p:spPr>
          <a:xfrm>
            <a:off x="725394" y="772691"/>
            <a:ext cx="10488706" cy="22467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just"/>
            <a:r>
              <a:rPr lang="en-US" sz="2800" dirty="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 FV-flow control valve has experienced multiple packing leaks and failures while operating at increased gas flow rates.</a:t>
            </a:r>
          </a:p>
          <a:p>
            <a:pPr algn="just"/>
            <a:r>
              <a:rPr lang="en-GB" sz="2800" dirty="0"/>
              <a:t>Increased vibration was observed which is believed to be a contributing factor to the premature packing failures.</a:t>
            </a:r>
            <a:endParaRPr lang="en-GB" sz="2800" dirty="0">
              <a:latin typeface="Arial" panose="020B0604020202020204" pitchFamily="34" charset="0"/>
              <a:cs typeface="Arial" panose="020B0604020202020204" pitchFamily="34" charset="0"/>
            </a:endParaRPr>
          </a:p>
          <a:p>
            <a:pPr algn="just"/>
            <a:endParaRPr lang="en-GB" sz="2800" dirty="0">
              <a:solidFill>
                <a:srgbClr val="FF0000"/>
              </a:solidFill>
              <a:latin typeface="Arial" panose="020B0604020202020204" pitchFamily="34" charset="0"/>
              <a:cs typeface="Arial" panose="020B0604020202020204" pitchFamily="34" charset="0"/>
            </a:endParaRPr>
          </a:p>
        </p:txBody>
      </p:sp>
      <p:sp>
        <p:nvSpPr>
          <p:cNvPr id="112" name="Shape 112"/>
          <p:cNvSpPr/>
          <p:nvPr/>
        </p:nvSpPr>
        <p:spPr>
          <a:xfrm>
            <a:off x="8001000" y="5867400"/>
            <a:ext cx="1676400" cy="304800"/>
          </a:xfrm>
          <a:prstGeom prst="rect">
            <a:avLst/>
          </a:prstGeom>
          <a:solidFill>
            <a:srgbClr val="FFFFFF"/>
          </a:solidFill>
          <a:ln w="12700">
            <a:miter lim="400000"/>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sz="1800">
                <a:solidFill>
                  <a:srgbClr val="64A70B"/>
                </a:solidFill>
                <a:latin typeface="Arial"/>
                <a:ea typeface="Arial"/>
                <a:cs typeface="Arial"/>
                <a:sym typeface="Arial"/>
              </a:defRPr>
            </a:pPr>
            <a:endParaRPr kumimoji="0" sz="1800" b="0" i="0" u="none" strike="noStrike" kern="0" cap="none" spc="0" normalizeH="0" baseline="0" noProof="0">
              <a:ln>
                <a:noFill/>
              </a:ln>
              <a:solidFill>
                <a:srgbClr val="64A70B"/>
              </a:solidFill>
              <a:effectLst/>
              <a:uLnTx/>
              <a:uFillTx/>
              <a:latin typeface="Arial"/>
              <a:cs typeface="Arial"/>
              <a:sym typeface="Arial"/>
            </a:endParaRPr>
          </a:p>
        </p:txBody>
      </p:sp>
    </p:spTree>
    <p:extLst>
      <p:ext uri="{BB962C8B-B14F-4D97-AF65-F5344CB8AC3E}">
        <p14:creationId xmlns:p14="http://schemas.microsoft.com/office/powerpoint/2010/main" val="4624669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363834"/>
            <a:ext cx="10198768" cy="5347618"/>
          </a:xfrm>
          <a:prstGeom prst="rect">
            <a:avLst/>
          </a:prstGeom>
        </p:spPr>
        <p:txBody>
          <a:bodyPr wrap="square">
            <a:spAutoFit/>
          </a:bodyPr>
          <a:lstStyle/>
          <a:p>
            <a:endParaRPr lang="en-GB" dirty="0"/>
          </a:p>
          <a:p>
            <a:pPr algn="ctr" defTabSz="457200">
              <a:spcBef>
                <a:spcPts val="900"/>
              </a:spcBef>
            </a:pPr>
            <a:r>
              <a:rPr lang="en-GB" sz="3300" b="1" dirty="0">
                <a:solidFill>
                  <a:srgbClr val="000000"/>
                </a:solidFill>
                <a:latin typeface="Arial"/>
                <a:ea typeface="Arial"/>
                <a:cs typeface="Arial"/>
                <a:sym typeface="Arial"/>
              </a:rPr>
              <a:t>System Description</a:t>
            </a:r>
            <a:endParaRPr lang="en-GB" sz="3300" dirty="0"/>
          </a:p>
          <a:p>
            <a:pPr algn="just"/>
            <a:r>
              <a:rPr lang="en-GB" sz="2800" dirty="0">
                <a:latin typeface="Arial" panose="020B0604020202020204" pitchFamily="34" charset="0"/>
                <a:cs typeface="Arial" panose="020B0604020202020204" pitchFamily="34" charset="0"/>
              </a:rPr>
              <a:t>FV  is a flow control drag valve which controls feed gas from Block A/B and C. Gas from offshore flows through a series of valves and a gas heater prior to tying into the feed gas header.</a:t>
            </a:r>
          </a:p>
          <a:p>
            <a:pPr algn="just"/>
            <a:endParaRPr lang="en-GB" sz="2800" dirty="0">
              <a:latin typeface="Arial" panose="020B0604020202020204" pitchFamily="34" charset="0"/>
              <a:cs typeface="Arial" panose="020B0604020202020204" pitchFamily="34" charset="0"/>
            </a:endParaRPr>
          </a:p>
          <a:p>
            <a:pPr algn="just"/>
            <a:endParaRPr lang="en-GB" sz="2800" dirty="0">
              <a:latin typeface="Arial" panose="020B0604020202020204" pitchFamily="34" charset="0"/>
              <a:cs typeface="Arial" panose="020B0604020202020204" pitchFamily="34" charset="0"/>
            </a:endParaRPr>
          </a:p>
          <a:p>
            <a:pPr algn="just"/>
            <a:endParaRPr lang="en-GB" sz="2800" dirty="0">
              <a:latin typeface="Arial" panose="020B0604020202020204" pitchFamily="34" charset="0"/>
              <a:cs typeface="Arial" panose="020B0604020202020204" pitchFamily="34" charset="0"/>
            </a:endParaRPr>
          </a:p>
          <a:p>
            <a:pPr algn="just"/>
            <a:r>
              <a:rPr lang="en-GB" sz="2800" dirty="0">
                <a:latin typeface="Arial" panose="020B0604020202020204" pitchFamily="34" charset="0"/>
                <a:cs typeface="Arial" panose="020B0604020202020204" pitchFamily="34" charset="0"/>
              </a:rPr>
              <a:t> </a:t>
            </a:r>
          </a:p>
          <a:p>
            <a:pPr algn="just"/>
            <a:endParaRPr lang="en-GB" sz="2800" dirty="0">
              <a:latin typeface="Arial" panose="020B0604020202020204" pitchFamily="34" charset="0"/>
              <a:cs typeface="Arial" panose="020B0604020202020204" pitchFamily="34" charset="0"/>
            </a:endParaRPr>
          </a:p>
          <a:p>
            <a:pPr algn="just"/>
            <a:endParaRPr lang="en-GB" sz="2800" dirty="0">
              <a:latin typeface="Arial" panose="020B0604020202020204" pitchFamily="34" charset="0"/>
              <a:cs typeface="Arial" panose="020B0604020202020204" pitchFamily="34" charset="0"/>
            </a:endParaRPr>
          </a:p>
          <a:p>
            <a:pPr algn="just"/>
            <a:endParaRPr lang="en-GB" sz="2800"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63992" y="2684890"/>
            <a:ext cx="2834784" cy="3026562"/>
          </a:xfrm>
          <a:prstGeom prst="rect">
            <a:avLst/>
          </a:prstGeom>
          <a:noFill/>
          <a:ln>
            <a:noFill/>
          </a:ln>
        </p:spPr>
      </p:pic>
      <p:pic>
        <p:nvPicPr>
          <p:cNvPr id="6" name="Picture 5"/>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7625272" y="2684890"/>
            <a:ext cx="3944428" cy="3026562"/>
          </a:xfrm>
          <a:prstGeom prst="rect">
            <a:avLst/>
          </a:prstGeom>
          <a:noFill/>
          <a:ln>
            <a:noFill/>
          </a:ln>
        </p:spPr>
      </p:pic>
      <p:pic>
        <p:nvPicPr>
          <p:cNvPr id="7" name="Picture 6"/>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4664932" y="2684890"/>
            <a:ext cx="2874764" cy="3026562"/>
          </a:xfrm>
          <a:prstGeom prst="rect">
            <a:avLst/>
          </a:prstGeom>
          <a:noFill/>
          <a:ln>
            <a:noFill/>
          </a:ln>
        </p:spPr>
      </p:pic>
    </p:spTree>
    <p:extLst>
      <p:ext uri="{BB962C8B-B14F-4D97-AF65-F5344CB8AC3E}">
        <p14:creationId xmlns:p14="http://schemas.microsoft.com/office/powerpoint/2010/main" val="33194393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5</a:t>
            </a:fld>
            <a:endParaRPr sz="800" kern="0">
              <a:solidFill>
                <a:srgbClr val="000000"/>
              </a:solidFill>
            </a:endParaRPr>
          </a:p>
        </p:txBody>
      </p:sp>
      <p:sp>
        <p:nvSpPr>
          <p:cNvPr id="110" name="Shape 110"/>
          <p:cNvSpPr>
            <a:spLocks noGrp="1"/>
          </p:cNvSpPr>
          <p:nvPr>
            <p:ph type="body" sz="quarter" idx="4294967295"/>
          </p:nvPr>
        </p:nvSpPr>
        <p:spPr>
          <a:xfrm>
            <a:off x="2044777" y="230000"/>
            <a:ext cx="7957524" cy="801461"/>
          </a:xfrm>
          <a:prstGeom prst="rect">
            <a:avLst/>
          </a:prstGeom>
        </p:spPr>
        <p:txBody>
          <a:bodyPr>
            <a:normAutofit/>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300" dirty="0">
                <a:solidFill>
                  <a:schemeClr val="tx1"/>
                </a:solidFill>
                <a:latin typeface="Arial"/>
                <a:cs typeface="Arial"/>
                <a:sym typeface="Arial"/>
              </a:rPr>
              <a:t>Stem Packing Failures</a:t>
            </a:r>
          </a:p>
          <a:p>
            <a:pPr marL="457200" lvl="1" indent="0" defTabSz="457200" hangingPunct="0">
              <a:spcBef>
                <a:spcPts val="400"/>
              </a:spcBef>
              <a:buNone/>
              <a:defRPr b="1">
                <a:latin typeface="Arial"/>
                <a:ea typeface="Arial"/>
                <a:cs typeface="Arial"/>
                <a:sym typeface="Arial"/>
              </a:defRPr>
            </a:pPr>
            <a:endParaRPr lang="en-GB" sz="2400" b="1" dirty="0">
              <a:latin typeface="Arial"/>
              <a:cs typeface="Arial"/>
              <a:sym typeface="Arial"/>
            </a:endParaRPr>
          </a:p>
        </p:txBody>
      </p:sp>
      <p:sp>
        <p:nvSpPr>
          <p:cNvPr id="112" name="Shape 112"/>
          <p:cNvSpPr/>
          <p:nvPr/>
        </p:nvSpPr>
        <p:spPr>
          <a:xfrm>
            <a:off x="8001000" y="5867400"/>
            <a:ext cx="1676400" cy="304800"/>
          </a:xfrm>
          <a:prstGeom prst="rect">
            <a:avLst/>
          </a:prstGeom>
          <a:solidFill>
            <a:srgbClr val="FFFFFF"/>
          </a:solidFill>
          <a:ln w="12700">
            <a:miter lim="400000"/>
          </a:ln>
        </p:spPr>
        <p:txBody>
          <a:bodyPr lIns="45719" rIns="45719" anchor="ctr"/>
          <a:lstStyle/>
          <a:p>
            <a:pPr defTabSz="457200" hangingPunct="0">
              <a:defRPr sz="1800">
                <a:solidFill>
                  <a:srgbClr val="64A70B"/>
                </a:solidFill>
                <a:latin typeface="Arial"/>
                <a:ea typeface="Arial"/>
                <a:cs typeface="Arial"/>
                <a:sym typeface="Arial"/>
              </a:defRPr>
            </a:pPr>
            <a:endParaRPr kern="0">
              <a:solidFill>
                <a:srgbClr val="64A70B"/>
              </a:solidFill>
              <a:latin typeface="Arial"/>
              <a:cs typeface="Arial"/>
              <a:sym typeface="Arial"/>
            </a:endParaRPr>
          </a:p>
        </p:txBody>
      </p:sp>
      <p:sp>
        <p:nvSpPr>
          <p:cNvPr id="5" name="Rectangle 4"/>
          <p:cNvSpPr/>
          <p:nvPr/>
        </p:nvSpPr>
        <p:spPr>
          <a:xfrm>
            <a:off x="517358" y="1031461"/>
            <a:ext cx="10984831" cy="3108543"/>
          </a:xfrm>
          <a:prstGeom prst="rect">
            <a:avLst/>
          </a:prstGeom>
        </p:spPr>
        <p:txBody>
          <a:bodyPr wrap="square">
            <a:spAutoFit/>
          </a:bodyPr>
          <a:lstStyle/>
          <a:p>
            <a:pPr algn="just"/>
            <a:r>
              <a:rPr lang="en-GB" sz="2800" dirty="0"/>
              <a:t>The stem packing failures described occurred primary on the backside (downstream end) of the stem.</a:t>
            </a:r>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p:txBody>
      </p:sp>
      <p:pic>
        <p:nvPicPr>
          <p:cNvPr id="8" name="Picture 7"/>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688552" y="2056406"/>
            <a:ext cx="4175547" cy="3315694"/>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035293" y="2056406"/>
            <a:ext cx="3486407" cy="331569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8721591" y="2056405"/>
            <a:ext cx="2951792" cy="3315693"/>
          </a:xfrm>
          <a:prstGeom prst="rect">
            <a:avLst/>
          </a:prstGeom>
          <a:noFill/>
          <a:ln>
            <a:noFill/>
          </a:ln>
        </p:spPr>
      </p:pic>
    </p:spTree>
    <p:extLst>
      <p:ext uri="{BB962C8B-B14F-4D97-AF65-F5344CB8AC3E}">
        <p14:creationId xmlns:p14="http://schemas.microsoft.com/office/powerpoint/2010/main" val="25091545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6</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solidFill>
                  <a:schemeClr val="tx1"/>
                </a:solidFill>
                <a:latin typeface="Arial"/>
                <a:cs typeface="Arial"/>
                <a:sym typeface="Arial"/>
              </a:rPr>
              <a:t>Stem Packing Failures</a:t>
            </a:r>
          </a:p>
          <a:p>
            <a:endParaRPr sz="3600" dirty="0"/>
          </a:p>
        </p:txBody>
      </p:sp>
      <p:sp>
        <p:nvSpPr>
          <p:cNvPr id="111" name="Shape 111"/>
          <p:cNvSpPr/>
          <p:nvPr/>
        </p:nvSpPr>
        <p:spPr>
          <a:xfrm>
            <a:off x="558800" y="735036"/>
            <a:ext cx="11366500" cy="9541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r>
              <a:rPr lang="en-US" sz="2800" dirty="0">
                <a:latin typeface="Arial" panose="020B0604020202020204" pitchFamily="34" charset="0"/>
                <a:cs typeface="Arial" panose="020B0604020202020204" pitchFamily="34" charset="0"/>
              </a:rPr>
              <a:t>Reliability issues have previously classified this system as a bad actor with a rate of 3 to 4 corrective maintenance work orders per month.  </a:t>
            </a:r>
          </a:p>
        </p:txBody>
      </p:sp>
      <p:sp>
        <p:nvSpPr>
          <p:cNvPr id="112" name="Shape 112"/>
          <p:cNvSpPr/>
          <p:nvPr/>
        </p:nvSpPr>
        <p:spPr>
          <a:xfrm>
            <a:off x="8001000" y="5867400"/>
            <a:ext cx="1676400" cy="304800"/>
          </a:xfrm>
          <a:prstGeom prst="rect">
            <a:avLst/>
          </a:prstGeom>
          <a:solidFill>
            <a:srgbClr val="FFFFFF"/>
          </a:solidFill>
          <a:ln w="12700">
            <a:miter lim="400000"/>
          </a:ln>
        </p:spPr>
        <p:txBody>
          <a:bodyPr lIns="45719" rIns="45719" anchor="ctr"/>
          <a:lstStyle/>
          <a:p>
            <a:pPr defTabSz="457200" hangingPunct="0">
              <a:defRPr sz="1800">
                <a:solidFill>
                  <a:srgbClr val="64A70B"/>
                </a:solidFill>
                <a:latin typeface="Arial"/>
                <a:ea typeface="Arial"/>
                <a:cs typeface="Arial"/>
                <a:sym typeface="Arial"/>
              </a:defRPr>
            </a:pPr>
            <a:endParaRPr kern="0">
              <a:solidFill>
                <a:srgbClr val="64A70B"/>
              </a:solidFill>
              <a:latin typeface="Arial"/>
              <a:cs typeface="Arial"/>
              <a:sym typeface="Arial"/>
            </a:endParaRPr>
          </a:p>
        </p:txBody>
      </p:sp>
      <p:pic>
        <p:nvPicPr>
          <p:cNvPr id="2" name="Picture 1"/>
          <p:cNvPicPr>
            <a:picLocks noChangeAspect="1"/>
          </p:cNvPicPr>
          <p:nvPr/>
        </p:nvPicPr>
        <p:blipFill>
          <a:blip r:embed="rId3"/>
          <a:stretch>
            <a:fillRect/>
          </a:stretch>
        </p:blipFill>
        <p:spPr>
          <a:xfrm>
            <a:off x="558801" y="1681236"/>
            <a:ext cx="8013699" cy="286353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1696" y="1689143"/>
            <a:ext cx="3044704" cy="2855628"/>
          </a:xfrm>
          <a:prstGeom prst="rect">
            <a:avLst/>
          </a:prstGeom>
          <a:noFill/>
          <a:ln>
            <a:noFill/>
          </a:ln>
        </p:spPr>
      </p:pic>
    </p:spTree>
    <p:extLst>
      <p:ext uri="{BB962C8B-B14F-4D97-AF65-F5344CB8AC3E}">
        <p14:creationId xmlns:p14="http://schemas.microsoft.com/office/powerpoint/2010/main" val="5457672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7</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latin typeface="Arial"/>
                <a:cs typeface="Arial"/>
                <a:sym typeface="Arial"/>
              </a:rPr>
              <a:t>FV Dynamic Response Test</a:t>
            </a:r>
            <a:endParaRPr sz="3600" dirty="0"/>
          </a:p>
        </p:txBody>
      </p:sp>
      <p:sp>
        <p:nvSpPr>
          <p:cNvPr id="111" name="Shape 111"/>
          <p:cNvSpPr/>
          <p:nvPr/>
        </p:nvSpPr>
        <p:spPr>
          <a:xfrm>
            <a:off x="368300" y="735036"/>
            <a:ext cx="11379200" cy="283154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r>
              <a:rPr lang="en-GB" sz="2800" dirty="0"/>
              <a:t>The dynamic response of </a:t>
            </a:r>
            <a:r>
              <a:rPr lang="en-GB" sz="2800" dirty="0">
                <a:latin typeface="Arial" panose="020B0604020202020204" pitchFamily="34" charset="0"/>
                <a:cs typeface="Arial" panose="020B0604020202020204" pitchFamily="34" charset="0"/>
              </a:rPr>
              <a:t>FV </a:t>
            </a:r>
            <a:r>
              <a:rPr lang="en-GB" sz="2800" dirty="0"/>
              <a:t>was monitored during the following testing: </a:t>
            </a:r>
          </a:p>
          <a:p>
            <a:pPr marL="0" lvl="1" algn="just">
              <a:spcAft>
                <a:spcPts val="600"/>
              </a:spcAft>
            </a:pPr>
            <a:r>
              <a:rPr lang="en-GB" sz="2800" dirty="0"/>
              <a:t>Test I – The flow through FV was gradually increased from 13 mmscfh to 20 mmscfh. Inlet/outlet pressures and gas temperature were held relatively constant. </a:t>
            </a:r>
          </a:p>
          <a:p>
            <a:pPr marL="0" lvl="1" algn="just">
              <a:spcAft>
                <a:spcPts val="600"/>
              </a:spcAft>
            </a:pPr>
            <a:endParaRPr lang="en-GB" sz="2800" dirty="0"/>
          </a:p>
        </p:txBody>
      </p:sp>
    </p:spTree>
    <p:extLst>
      <p:ext uri="{BB962C8B-B14F-4D97-AF65-F5344CB8AC3E}">
        <p14:creationId xmlns:p14="http://schemas.microsoft.com/office/powerpoint/2010/main" val="45579489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8</a:t>
            </a:fld>
            <a:endParaRPr sz="800" kern="0">
              <a:solidFill>
                <a:srgbClr val="000000"/>
              </a:solidFill>
            </a:endParaRPr>
          </a:p>
        </p:txBody>
      </p:sp>
      <p:sp>
        <p:nvSpPr>
          <p:cNvPr id="110" name="Shape 110"/>
          <p:cNvSpPr>
            <a:spLocks noGrp="1"/>
          </p:cNvSpPr>
          <p:nvPr>
            <p:ph type="body" sz="quarter" idx="4294967295"/>
          </p:nvPr>
        </p:nvSpPr>
        <p:spPr>
          <a:xfrm>
            <a:off x="1898994" y="240064"/>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latin typeface="Arial"/>
                <a:cs typeface="Arial"/>
                <a:sym typeface="Arial"/>
              </a:rPr>
              <a:t>Vibration Test Points </a:t>
            </a:r>
            <a:endParaRPr sz="3600" dirty="0"/>
          </a:p>
        </p:txBody>
      </p:sp>
      <p:sp>
        <p:nvSpPr>
          <p:cNvPr id="111" name="Shape 111"/>
          <p:cNvSpPr/>
          <p:nvPr/>
        </p:nvSpPr>
        <p:spPr>
          <a:xfrm>
            <a:off x="342900" y="735036"/>
            <a:ext cx="1137920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just">
              <a:spcAft>
                <a:spcPts val="600"/>
              </a:spcAft>
            </a:pPr>
            <a:endParaRPr lang="en-US" sz="2800" dirty="0">
              <a:latin typeface="Arial" panose="020B060402020202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46884"/>
            <a:ext cx="4533900" cy="506181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716250" y="996646"/>
            <a:ext cx="4789950" cy="5112054"/>
          </a:xfrm>
          <a:prstGeom prst="rect">
            <a:avLst/>
          </a:prstGeom>
          <a:noFill/>
          <a:ln>
            <a:noFill/>
          </a:ln>
        </p:spPr>
      </p:pic>
    </p:spTree>
    <p:extLst>
      <p:ext uri="{BB962C8B-B14F-4D97-AF65-F5344CB8AC3E}">
        <p14:creationId xmlns:p14="http://schemas.microsoft.com/office/powerpoint/2010/main" val="12687786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xfrm>
            <a:off x="10201397" y="6446674"/>
            <a:ext cx="217366" cy="215444"/>
          </a:xfrm>
          <a:prstGeom prst="rect">
            <a:avLst/>
          </a:prstGeom>
          <a:extLst>
            <a:ext uri="{C572A759-6A51-4108-AA02-DFA0A04FC94B}">
              <ma14:wrappingTextBoxFlag xmlns:ma14="http://schemas.microsoft.com/office/mac/drawingml/2011/main" xmlns="" val="1"/>
            </a:ext>
          </a:extLst>
        </p:spPr>
        <p:txBody>
          <a:bodyPr/>
          <a:lstStyle/>
          <a:p>
            <a:pPr defTabSz="457200" hangingPunct="0"/>
            <a:fld id="{86CB4B4D-7CA3-9044-876B-883B54F8677D}" type="slidenum">
              <a:rPr sz="800" kern="0">
                <a:solidFill>
                  <a:srgbClr val="000000"/>
                </a:solidFill>
              </a:rPr>
              <a:pPr defTabSz="457200" hangingPunct="0"/>
              <a:t>9</a:t>
            </a:fld>
            <a:endParaRPr sz="800" kern="0">
              <a:solidFill>
                <a:srgbClr val="000000"/>
              </a:solidFill>
            </a:endParaRPr>
          </a:p>
        </p:txBody>
      </p:sp>
      <p:sp>
        <p:nvSpPr>
          <p:cNvPr id="110" name="Shape 110"/>
          <p:cNvSpPr>
            <a:spLocks noGrp="1"/>
          </p:cNvSpPr>
          <p:nvPr>
            <p:ph type="body" sz="quarter" idx="4294967295"/>
          </p:nvPr>
        </p:nvSpPr>
        <p:spPr>
          <a:xfrm>
            <a:off x="1911694" y="221632"/>
            <a:ext cx="8055617" cy="513404"/>
          </a:xfrm>
          <a:prstGeom prst="rect">
            <a:avLst/>
          </a:prstGeom>
        </p:spPr>
        <p:txBody>
          <a:bodyPr>
            <a:normAutofit fontScale="85000" lnSpcReduction="20000"/>
          </a:bodyPr>
          <a:lstStyle>
            <a:lvl1pPr marL="0" indent="0" defTabSz="457200">
              <a:spcBef>
                <a:spcPts val="900"/>
              </a:spcBef>
              <a:buSzTx/>
              <a:buNone/>
              <a:defRPr sz="4000" b="1">
                <a:latin typeface="Arial"/>
                <a:ea typeface="Arial"/>
                <a:cs typeface="Arial"/>
                <a:sym typeface="Arial"/>
              </a:defRPr>
            </a:lvl1pPr>
          </a:lstStyle>
          <a:p>
            <a:pPr marL="457200" lvl="1" indent="0" algn="ctr" defTabSz="457200" hangingPunct="0">
              <a:spcBef>
                <a:spcPts val="400"/>
              </a:spcBef>
              <a:buNone/>
              <a:defRPr b="1">
                <a:latin typeface="Arial"/>
                <a:ea typeface="Arial"/>
                <a:cs typeface="Arial"/>
                <a:sym typeface="Arial"/>
              </a:defRPr>
            </a:pPr>
            <a:r>
              <a:rPr lang="en-GB" sz="3900" b="1" dirty="0">
                <a:latin typeface="Arial"/>
                <a:cs typeface="Arial"/>
                <a:sym typeface="Arial"/>
              </a:rPr>
              <a:t>Test I (Flow variation) observation</a:t>
            </a:r>
            <a:endParaRPr sz="3600" dirty="0"/>
          </a:p>
        </p:txBody>
      </p:sp>
      <p:sp>
        <p:nvSpPr>
          <p:cNvPr id="111" name="Shape 111"/>
          <p:cNvSpPr/>
          <p:nvPr/>
        </p:nvSpPr>
        <p:spPr>
          <a:xfrm>
            <a:off x="342900" y="735036"/>
            <a:ext cx="11379200"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lvl="1" algn="ctr">
              <a:spcAft>
                <a:spcPts val="600"/>
              </a:spcAft>
            </a:pPr>
            <a:r>
              <a:rPr lang="en-GB" sz="2800" dirty="0"/>
              <a:t>The following amplitudes were measured at ~13 and 20 mmscfh:</a:t>
            </a:r>
            <a:endParaRPr lang="en-GB"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398588" y="1248440"/>
            <a:ext cx="9020175" cy="4137459"/>
          </a:xfrm>
          <a:prstGeom prst="rect">
            <a:avLst/>
          </a:prstGeom>
        </p:spPr>
      </p:pic>
    </p:spTree>
    <p:extLst>
      <p:ext uri="{BB962C8B-B14F-4D97-AF65-F5344CB8AC3E}">
        <p14:creationId xmlns:p14="http://schemas.microsoft.com/office/powerpoint/2010/main" val="183461048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TotalTime>
  <Words>668</Words>
  <Application>Microsoft Office PowerPoint</Application>
  <PresentationFormat>Widescreen</PresentationFormat>
  <Paragraphs>84</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Helvetica</vt:lpstr>
      <vt:lpstr>Times New Roman</vt:lpstr>
      <vt:lpstr>Office Theme</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Karen Cambridge</cp:lastModifiedBy>
  <cp:revision>232</cp:revision>
  <dcterms:created xsi:type="dcterms:W3CDTF">2018-06-04T20:35:21Z</dcterms:created>
  <dcterms:modified xsi:type="dcterms:W3CDTF">2021-06-10T15:27:17Z</dcterms:modified>
</cp:coreProperties>
</file>